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56" r:id="rId4"/>
    <p:sldId id="258" r:id="rId6"/>
    <p:sldId id="259" r:id="rId7"/>
    <p:sldId id="260" r:id="rId8"/>
    <p:sldId id="261" r:id="rId9"/>
    <p:sldId id="262" r:id="rId10"/>
    <p:sldId id="263" r:id="rId11"/>
    <p:sldId id="299" r:id="rId12"/>
  </p:sldIdLst>
  <p:sldSz cx="9144000" cy="5143500"/>
  <p:notesSz cx="6858000" cy="9144000"/>
  <p:embeddedFontLst>
    <p:embeddedFont>
      <p:font typeface="Roboto" panose="02000000000000000000"/>
      <p:regular r:id="rId16"/>
    </p:embeddedFont>
    <p:embeddedFont>
      <p:font typeface="Roboto Medium"/>
      <p:regular r:id="rId17"/>
    </p:embeddedFont>
    <p:embeddedFont>
      <p:font typeface="Roboto Medium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pos="5482" userDrawn="1">
          <p15:clr>
            <a:srgbClr val="A4A3A4"/>
          </p15:clr>
        </p15:guide>
        <p15:guide id="2" pos="397" userDrawn="1">
          <p15:clr>
            <a:srgbClr val="9AA0A6"/>
          </p15:clr>
        </p15:guide>
        <p15:guide id="3" orient="horz" pos="3240" userDrawn="1">
          <p15:clr>
            <a:srgbClr val="9AA0A6"/>
          </p15:clr>
        </p15:guide>
        <p15:guide id="4" orient="horz" pos="0" userDrawn="1">
          <p15:clr>
            <a:srgbClr val="747775"/>
          </p15:clr>
        </p15:guide>
        <p15:guide id="5" orient="horz" pos="50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729507-C316-4FCB-989E-D8CD00F119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5482"/>
        <p:guide pos="397"/>
        <p:guide orient="horz" pos="3240"/>
        <p:guide orient="horz"/>
        <p:guide orient="horz" pos="50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ce85d903d_0_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3ce85d903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e823becd0_0_4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e823becd0_0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f7d84ce1d_0_256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f7d84ce1d_0_2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98075b259_0_20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98075b259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98075b259_0_38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98075b259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29b9fb24_0_69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29b9fb24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98075b259_0_51:notes"/>
          <p:cNvSpPr/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98075b259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ТИТУЛЬНЫЙ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 l="99" r="99"/>
          <a:stretch>
            <a:fillRect/>
          </a:stretch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12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409020205090404"/>
              <a:buNone/>
              <a:defRPr sz="11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13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 panose="02070409020205090404"/>
              <a:buNone/>
              <a:defRPr sz="1100">
                <a:solidFill>
                  <a:schemeClr val="lt1"/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14"/>
          <p:cNvSpPr txBox="1"/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5"/>
          <p:cNvSpPr txBox="1"/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Определение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857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Определение</a:t>
            </a:r>
            <a:r>
              <a:rPr lang="en-US" sz="24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– </a:t>
            </a:r>
            <a:r>
              <a:rPr lang="en-US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Важный тезис крупным шрифтом 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текст + картинка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Главная мысль 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/>
          <a:srcRect t="10742" b="10734"/>
          <a:stretch>
            <a:fillRect/>
          </a:stretch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Тема вебинара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Белый слайд + заголовок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37"/>
          <p:cNvSpPr txBox="1"/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409020205090404"/>
              <a:buNone/>
              <a:defRPr sz="11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40"/>
          <p:cNvSpPr txBox="1"/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6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46"/>
          <p:cNvSpPr txBox="1"/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 panose="02070409020205090404"/>
              <a:buNone/>
              <a:defRPr sz="1100">
                <a:solidFill>
                  <a:schemeClr val="lt1"/>
                </a:solidFill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47"/>
          <p:cNvSpPr txBox="1"/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47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47"/>
          <p:cNvSpPr txBox="1"/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409020205090404"/>
              <a:buNone/>
              <a:defRPr sz="1300"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Тема вебинара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2" Type="http://schemas.openxmlformats.org/officeDocument/2006/relationships/theme" Target="../theme/theme2.xml"/><Relationship Id="rId21" Type="http://schemas.openxmlformats.org/officeDocument/2006/relationships/image" Target="../media/image3.png"/><Relationship Id="rId20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hyperlink" Target="https://t.me/as_pushkarev&#13;" TargetMode="External"/><Relationship Id="rId2" Type="http://schemas.openxmlformats.org/officeDocument/2006/relationships/hyperlink" Target="https://github.com/aspushkarev&#13;" TargetMode="Externa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hyperlink" Target="https://github.com/aspushkarev/Data-Bases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s://dbdiagram.io/d/65e5b63ccd45b569fb767e22" TargetMode="Externa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8"/>
          <p:cNvPicPr preferRelativeResize="0"/>
          <p:nvPr/>
        </p:nvPicPr>
        <p:blipFill rotWithShape="1">
          <a:blip r:embed="rId1"/>
          <a:srcRect l="18598" r="18591"/>
          <a:stretch>
            <a:fillRect/>
          </a:stretch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8"/>
          <p:cNvSpPr txBox="1"/>
          <p:nvPr/>
        </p:nvSpPr>
        <p:spPr>
          <a:xfrm>
            <a:off x="433125" y="1208560"/>
            <a:ext cx="758430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Создание базы данных для осуществления брокерской деятельности</a:t>
            </a:r>
            <a:endParaRPr lang="ru-RU" sz="45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6" name="Google Shape;186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8"/>
          <p:cNvSpPr/>
          <p:nvPr/>
        </p:nvSpPr>
        <p:spPr>
          <a:xfrm>
            <a:off x="509270" y="268605"/>
            <a:ext cx="2621915" cy="4267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8" name="Google Shape;188;p48"/>
          <p:cNvSpPr txBox="1"/>
          <p:nvPr/>
        </p:nvSpPr>
        <p:spPr>
          <a:xfrm>
            <a:off x="630145" y="268480"/>
            <a:ext cx="2407800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К</a:t>
            </a:r>
            <a:r>
              <a:rPr 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урс</a:t>
            </a:r>
            <a:r>
              <a:rPr lang="ru-RU" altLang="en-US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“Базы данных”</a:t>
            </a:r>
            <a:endParaRPr lang="ru-RU" altLang="en-US" sz="19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14095" y="3648390"/>
            <a:ext cx="880324" cy="87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0"/>
          <p:cNvSpPr txBox="1"/>
          <p:nvPr>
            <p:ph type="title"/>
          </p:nvPr>
        </p:nvSpPr>
        <p:spPr>
          <a:xfrm>
            <a:off x="500380" y="313690"/>
            <a:ext cx="8520430" cy="1353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sz="2300">
                <a:latin typeface="roboto" charset="0"/>
                <a:ea typeface="Roboto Medium"/>
                <a:cs typeface="roboto" charset="0"/>
              </a:rPr>
              <a:t>Защита проекта</a:t>
            </a:r>
            <a:endParaRPr lang="en-US" sz="2300">
              <a:latin typeface="roboto" charset="0"/>
              <a:ea typeface="Roboto Medium"/>
              <a:cs typeface="roboto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en-US" sz="2300">
                <a:latin typeface="roboto" charset="0"/>
                <a:ea typeface="Roboto Medium"/>
                <a:cs typeface="roboto" charset="0"/>
              </a:rPr>
              <a:t>Тема:</a:t>
            </a:r>
            <a:r>
              <a:rPr lang="en-US" sz="2300">
                <a:latin typeface="Roboto Medium" charset="0"/>
                <a:ea typeface="Roboto Medium"/>
                <a:cs typeface="Roboto Medium" charset="0"/>
              </a:rPr>
              <a:t> </a:t>
            </a:r>
            <a:r>
              <a:rPr lang="en-US" sz="2300" b="0">
                <a:latin typeface="Roboto Medium" charset="0"/>
                <a:ea typeface="Roboto Medium"/>
                <a:cs typeface="Roboto Medium" charset="0"/>
              </a:rPr>
              <a:t>Создание базы данных для осуществления брокерской деятельности</a:t>
            </a:r>
            <a:r>
              <a:rPr lang="ru-RU" sz="2300">
                <a:solidFill>
                  <a:srgbClr val="3F299A"/>
                </a:solidFill>
                <a:latin typeface="Roboto Medium" charset="0"/>
                <a:cs typeface="Roboto Medium" charset="0"/>
              </a:rPr>
              <a:t> </a:t>
            </a:r>
            <a:r>
              <a:rPr lang="ru-RU" sz="2300">
                <a:solidFill>
                  <a:schemeClr val="lt1"/>
                </a:solidFill>
                <a:latin typeface="Roboto Medium" charset="0"/>
                <a:cs typeface="Roboto Medium" charset="0"/>
                <a:sym typeface="Roboto" panose="02000000000000000000"/>
              </a:rPr>
              <a:t>Создание базы </a:t>
            </a:r>
            <a:r>
              <a:rPr lang="ru-RU" sz="3000">
                <a:solidFill>
                  <a:schemeClr val="lt1"/>
                </a:solidFill>
                <a:latin typeface="Roboto Medium" charset="0"/>
                <a:cs typeface="Roboto Medium" charset="0"/>
                <a:sym typeface="Roboto" panose="02000000000000000000"/>
              </a:rPr>
              <a:t>данных для осуществлени</a:t>
            </a:r>
            <a:r>
              <a:rPr lang="ru-RU" sz="3000">
                <a:solidFill>
                  <a:schemeClr val="lt1"/>
                </a:solidFill>
                <a:sym typeface="Roboto" panose="02000000000000000000"/>
              </a:rPr>
              <a:t>я брокерской деятельностиСоздание базы данных для осуществления брокерской деятельности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2" name="Google Shape;202;p50" descr="/private/var/folders/6b/0ls4jgtx3978ylqvpd2ldl6r0000gn/T/com.apple.Photos.NSItemProvider/uuid=5FF439D8-3D3D-4FEC-A7F7-DF3157FC30DD&amp;code=001&amp;library=1&amp;type=1&amp;mode=1&amp;loc=true&amp;cap=true.jpeg/BEDC3153-0131-492B-B3E1-0660FCBAB588.jpegBEDC3153-0131-492B-B3E1-0660FCBAB588"/>
          <p:cNvPicPr preferRelativeResize="0"/>
          <p:nvPr/>
        </p:nvPicPr>
        <p:blipFill rotWithShape="1">
          <a:blip r:embed="rId1"/>
          <a:srcRect l="13297" r="29712"/>
          <a:stretch>
            <a:fillRect/>
          </a:stretch>
        </p:blipFill>
        <p:spPr>
          <a:xfrm rot="5400000"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50"/>
          <p:cNvSpPr txBox="1"/>
          <p:nvPr/>
        </p:nvSpPr>
        <p:spPr>
          <a:xfrm>
            <a:off x="3899535" y="2266950"/>
            <a:ext cx="4229100" cy="55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Александр Пушкарев</a:t>
            </a:r>
            <a:endParaRPr lang="en-US" sz="2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04" name="Google Shape;204;p50"/>
          <p:cNvSpPr txBox="1"/>
          <p:nvPr/>
        </p:nvSpPr>
        <p:spPr>
          <a:xfrm>
            <a:off x="3899535" y="2823210"/>
            <a:ext cx="3343910" cy="13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Ведущий инженер по связи в компании Верхнечонскнефтегаз</a:t>
            </a:r>
            <a:endParaRPr lang="ru-RU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  <a:hlinkClick r:id="rId2" tooltip="" action="ppaction://hlinkfile"/>
              </a:rPr>
              <a:t>https://github.com/aspushkarev</a:t>
            </a:r>
            <a:endParaRPr lang="en-US" altLang="en-US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3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  <a:hlinkClick r:id="rId3" tooltip="" action="ppaction://hlinkfile"/>
              </a:rPr>
              <a:t>https://t.me/as_pushkarev</a:t>
            </a:r>
            <a:endParaRPr lang="en-US" altLang="en-US"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1"/>
          <p:cNvSpPr txBox="1"/>
          <p:nvPr>
            <p:ph type="title"/>
          </p:nvPr>
        </p:nvSpPr>
        <p:spPr>
          <a:xfrm>
            <a:off x="917575" y="346710"/>
            <a:ext cx="3684270" cy="643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План защиты</a:t>
            </a:r>
            <a:endParaRPr lang="en-US" sz="3000"/>
          </a:p>
        </p:txBody>
      </p:sp>
      <p:sp>
        <p:nvSpPr>
          <p:cNvPr id="210" name="Google Shape;210;p51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Цель и задачи проекта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</a:t>
            </a: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использовал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13" name="Google Shape;213;p51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Выводы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214" name="Google Shape;214;p51"/>
          <p:cNvCxnSpPr>
            <a:stCxn id="210" idx="1"/>
            <a:endCxn id="211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51"/>
          <p:cNvCxnSpPr>
            <a:stCxn id="211" idx="1"/>
            <a:endCxn id="212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51"/>
          <p:cNvCxnSpPr>
            <a:stCxn id="212" idx="1"/>
            <a:endCxn id="213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51"/>
          <p:cNvCxnSpPr>
            <a:stCxn id="213" idx="1"/>
            <a:endCxn id="218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8" name="Google Shape;218;p51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Вопросы и рекомендации</a:t>
            </a:r>
            <a:endParaRPr sz="15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/>
        </p:nvSpPr>
        <p:spPr>
          <a:xfrm>
            <a:off x="860425" y="314960"/>
            <a:ext cx="7423785" cy="748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</a:t>
            </a:r>
            <a:r>
              <a:rPr lang="en-US" sz="3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ь и задачи</a:t>
            </a: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проекта</a:t>
            </a:r>
            <a:r>
              <a:rPr lang="ru-RU" alt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и курса в целом</a:t>
            </a:r>
            <a:endParaRPr lang="ru-RU" altLang="en-US" sz="30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5" name="Google Shape;225;p52"/>
          <p:cNvSpPr/>
          <p:nvPr/>
        </p:nvSpPr>
        <p:spPr>
          <a:xfrm>
            <a:off x="860425" y="1256030"/>
            <a:ext cx="588772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создать базу данных, потренироваться в написании запросов, функций, триггеров и хранимых процедур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" name="Google Shape;225;p52"/>
          <p:cNvSpPr/>
          <p:nvPr/>
        </p:nvSpPr>
        <p:spPr>
          <a:xfrm>
            <a:off x="860425" y="2287270"/>
            <a:ext cx="5887720" cy="149987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Задачи </a:t>
            </a: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проекта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- расширить свои компетенции, закрепить знания и попробовать себя в роли разработчика базы данных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Google Shape;225;p52"/>
          <p:cNvSpPr/>
          <p:nvPr/>
        </p:nvSpPr>
        <p:spPr>
          <a:xfrm>
            <a:off x="860425" y="4036060"/>
            <a:ext cx="588772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глобальная -</a:t>
            </a:r>
            <a:r>
              <a:rPr 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и закрепить знания и использовать их в </a:t>
            </a:r>
            <a:r>
              <a:rPr lang="en-US" alt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</a:t>
            </a:r>
            <a:endParaRPr lang="en-US" altLang="ru-RU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899160" y="330835"/>
            <a:ext cx="3684905" cy="765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Что</a:t>
            </a:r>
            <a:r>
              <a:rPr lang="en-US" sz="3000"/>
              <a:t> использовал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25" name="Google Shape;225;p52"/>
          <p:cNvSpPr/>
          <p:nvPr/>
        </p:nvSpPr>
        <p:spPr>
          <a:xfrm>
            <a:off x="969010" y="1096645"/>
            <a:ext cx="5419090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СУБД  -</a:t>
            </a:r>
            <a:r>
              <a:rPr lang="en-US" altLang="ru-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MySQL</a:t>
            </a:r>
            <a:endParaRPr lang="en-US" altLang="ru-RU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" name="Google Shape;225;p52"/>
          <p:cNvSpPr/>
          <p:nvPr/>
        </p:nvSpPr>
        <p:spPr>
          <a:xfrm>
            <a:off x="969645" y="2078355"/>
            <a:ext cx="5418455" cy="782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Представления, триггеры, функции и хранимые процедуры</a:t>
            </a:r>
            <a:endParaRPr lang="ru-RU" altLang="en-US"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888230" y="4731385"/>
            <a:ext cx="36849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hlinkClick r:id="rId1" tooltip="" action="ppaction://hlinkfile"/>
              </a:rPr>
              <a:t>https://github.com/aspushkarev/Data-Bases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/>
          <p:nvPr>
            <p:ph type="title"/>
          </p:nvPr>
        </p:nvSpPr>
        <p:spPr>
          <a:xfrm>
            <a:off x="963930" y="164465"/>
            <a:ext cx="2668270" cy="526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Что </a:t>
            </a:r>
            <a:r>
              <a:rPr lang="ru-RU" altLang="en-US" sz="3000"/>
              <a:t>сделал</a:t>
            </a:r>
            <a:endParaRPr lang="ru-RU" altLang="en-US" sz="3000"/>
          </a:p>
        </p:txBody>
      </p:sp>
      <p:sp>
        <p:nvSpPr>
          <p:cNvPr id="1" name="Text Box 0"/>
          <p:cNvSpPr txBox="1"/>
          <p:nvPr/>
        </p:nvSpPr>
        <p:spPr>
          <a:xfrm>
            <a:off x="560705" y="916305"/>
            <a:ext cx="8141970" cy="4128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en-US"/>
              <a:t>Схема (база данных):</a:t>
            </a:r>
            <a:endParaRPr lang="ru-RU" altLang="en-US"/>
          </a:p>
          <a:p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Таблицы</a:t>
            </a:r>
            <a:r>
              <a:rPr lang="ru-RU" altLang="en-US"/>
              <a:t> -</a:t>
            </a:r>
            <a:r>
              <a:rPr lang="en-US" altLang="ru-RU"/>
              <a:t> </a:t>
            </a:r>
            <a:r>
              <a:rPr lang="ru-RU" altLang="en-US"/>
              <a:t>10;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Представления</a:t>
            </a:r>
            <a:r>
              <a:rPr lang="ru-RU" altLang="en-US"/>
              <a:t> - 3:</a:t>
            </a:r>
            <a:endParaRPr lang="ru-RU" altLang="en-US"/>
          </a:p>
          <a:p>
            <a:pPr marL="457200" lvl="1" indent="457200"/>
            <a:r>
              <a:rPr lang="ru-RU" altLang="en-US"/>
              <a:t>* Показывающее портфели инвесторов;</a:t>
            </a:r>
            <a:endParaRPr lang="ru-RU" altLang="en-US"/>
          </a:p>
          <a:p>
            <a:pPr marL="457200" lvl="1" indent="457200"/>
            <a:r>
              <a:rPr lang="ru-RU" altLang="en-US"/>
              <a:t>* Для отображения подробной информации по эмитенту из портфеля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Показывающее историю сделок с ценными бумагами по выбранному инвестору.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Хранимые процедуры и функции</a:t>
            </a:r>
            <a:r>
              <a:rPr lang="ru-RU" altLang="en-US"/>
              <a:t> - </a:t>
            </a:r>
            <a:r>
              <a:rPr lang="en-US" altLang="ru-RU"/>
              <a:t>2</a:t>
            </a:r>
            <a:r>
              <a:rPr lang="ru-RU" altLang="en-US"/>
              <a:t>:</a:t>
            </a:r>
            <a:endParaRPr lang="en-US" altLang="ru-RU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Добавление нового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Покупка и продажа ценных бумаг.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Триггеры</a:t>
            </a:r>
            <a:r>
              <a:rPr lang="ru-RU" altLang="en-US"/>
              <a:t> - </a:t>
            </a:r>
            <a:r>
              <a:rPr lang="en-US" altLang="ru-RU"/>
              <a:t>2</a:t>
            </a:r>
            <a:r>
              <a:rPr lang="ru-RU" altLang="en-US"/>
              <a:t>: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Проверяет дату рождения инвестора;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Проверяет счёт при покупке или продаже ценной бумаги.</a:t>
            </a:r>
            <a:endParaRPr lang="ru-RU" altLang="en-US"/>
          </a:p>
          <a:p>
            <a:pPr indent="457200"/>
            <a:endParaRPr lang="en-US" altLang="en-US"/>
          </a:p>
          <a:p>
            <a:pPr indent="457200"/>
            <a:r>
              <a:rPr lang="ru-RU" altLang="en-US" b="1">
                <a:latin typeface="Arial Bold" panose="020B0604020202090204" charset="0"/>
                <a:cs typeface="Arial Bold" panose="020B0604020202090204" charset="0"/>
              </a:rPr>
              <a:t>Полнотекстовые индексы</a:t>
            </a:r>
            <a:r>
              <a:rPr lang="ru-RU" altLang="en-US"/>
              <a:t> - 2</a:t>
            </a:r>
            <a:endParaRPr lang="ru-RU" altLang="en-US"/>
          </a:p>
          <a:p>
            <a:pPr marL="457200" lvl="1" indent="457200"/>
            <a:r>
              <a:rPr lang="en-US" altLang="ru-RU"/>
              <a:t>* </a:t>
            </a:r>
            <a:r>
              <a:rPr lang="ru-RU" altLang="en-US"/>
              <a:t>Позволяет искать информацию по облигациям и по фамилиям</a:t>
            </a:r>
            <a:endParaRPr lang="ru-RU" altLang="en-US"/>
          </a:p>
        </p:txBody>
      </p:sp>
      <p:pic>
        <p:nvPicPr>
          <p:cNvPr id="436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135572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180911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2834005"/>
            <a:ext cx="225425" cy="241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3694430"/>
            <a:ext cx="225425" cy="2419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4399915" y="384175"/>
            <a:ext cx="43027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hlinkClick r:id="rId2" tooltip="" action="ppaction://hlinkfile"/>
              </a:rPr>
              <a:t>https://dbdiagram.io/d/65e5b63ccd45b569fb767e22</a:t>
            </a:r>
            <a:endParaRPr lang="en-US"/>
          </a:p>
        </p:txBody>
      </p:sp>
      <p:pic>
        <p:nvPicPr>
          <p:cNvPr id="9" name="Google Shape;436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8505" y="4554855"/>
            <a:ext cx="225425" cy="241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5"/>
          <p:cNvSpPr txBox="1"/>
          <p:nvPr>
            <p:ph type="title"/>
          </p:nvPr>
        </p:nvSpPr>
        <p:spPr>
          <a:xfrm>
            <a:off x="952500" y="330835"/>
            <a:ext cx="2537460" cy="719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51" name="Google Shape;251;p55"/>
          <p:cNvGraphicFramePr/>
          <p:nvPr/>
        </p:nvGraphicFramePr>
        <p:xfrm>
          <a:off x="952500" y="1050290"/>
          <a:ext cx="7239000" cy="2519680"/>
        </p:xfrm>
        <a:graphic>
          <a:graphicData uri="http://schemas.openxmlformats.org/drawingml/2006/table">
            <a:tbl>
              <a:tblPr>
                <a:noFill/>
                <a:tableStyleId>{7D729507-C316-4FCB-989E-D8CD00F119C6}</a:tableStyleId>
              </a:tblPr>
              <a:tblGrid>
                <a:gridCol w="489585"/>
                <a:gridCol w="6749415"/>
              </a:tblGrid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Проект реализовывал постепенно в процессе всего обучения;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Что я запланировал, то удалось реализовать;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3.</a:t>
                      </a: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500" b="1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  <a:endParaRPr lang="ru-RU" altLang="en-US" sz="1500" b="1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В выполнении домашних заданий (ДЗ) самое тяжёлое ДЗ было физическая и логическая репликация (в проекте не использовал);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Полученные знания на курсе я планирую применять в дальнейшей работе в сфере </a:t>
                      </a:r>
                      <a:r>
                        <a:rPr lang="en-US" altLang="ru-RU" sz="150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Data Science.</a:t>
                      </a: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50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299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2077085" y="2013585"/>
            <a:ext cx="4990465" cy="1096010"/>
          </a:xfrm>
        </p:spPr>
        <p:txBody>
          <a:bodyPr/>
          <a:p>
            <a:r>
              <a:rPr lang="ru-RU" altLang="en-US" sz="3400"/>
              <a:t>Спасибо за внимание!</a:t>
            </a:r>
            <a:endParaRPr lang="ru-RU" altLang="en-US" sz="3400"/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71498" y="153671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1879</Words>
  <Application>WPS Presentation</Application>
  <PresentationFormat/>
  <Paragraphs>94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Arial</vt:lpstr>
      <vt:lpstr>Roboto</vt:lpstr>
      <vt:lpstr>Courier New</vt:lpstr>
      <vt:lpstr>Roboto Medium</vt:lpstr>
      <vt:lpstr>Microsoft YaHei</vt:lpstr>
      <vt:lpstr>汉仪旗黑</vt:lpstr>
      <vt:lpstr>Arial Unicode MS</vt:lpstr>
      <vt:lpstr>Avenir</vt:lpstr>
      <vt:lpstr>汉仪书宋二KW</vt:lpstr>
      <vt:lpstr>roboto</vt:lpstr>
      <vt:lpstr>苹方-简</vt:lpstr>
      <vt:lpstr>Roboto Medium</vt:lpstr>
      <vt:lpstr>Arial Bold</vt:lpstr>
      <vt:lpstr>Светлая тема</vt:lpstr>
      <vt:lpstr>Светлая тема</vt:lpstr>
      <vt:lpstr>PowerPoint 演示文稿</vt:lpstr>
      <vt:lpstr>Тема: </vt:lpstr>
      <vt:lpstr>План защиты</vt:lpstr>
      <vt:lpstr>PowerPoint 演示文稿</vt:lpstr>
      <vt:lpstr>Какие технологии использовались</vt:lpstr>
      <vt:lpstr>Что получилось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alexander</cp:lastModifiedBy>
  <cp:revision>3</cp:revision>
  <dcterms:created xsi:type="dcterms:W3CDTF">2025-03-11T14:34:50Z</dcterms:created>
  <dcterms:modified xsi:type="dcterms:W3CDTF">2025-03-11T14:34:50Z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2A24C26E3ABA86100A4AD067EDD142F9_43</vt:lpwstr>
  </property>
  <property fmtid="{D5CDD505-2E9C-101B-9397-08002B2CF9AE}" pid="3" name="KSOProductBuildVer">
    <vt:lpwstr>1033-6.11.0.8615</vt:lpwstr>
  </property>
</Properties>
</file>